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61" r:id="rId3"/>
    <p:sldId id="276" r:id="rId4"/>
    <p:sldId id="277" r:id="rId5"/>
    <p:sldId id="286" r:id="rId6"/>
    <p:sldId id="274" r:id="rId7"/>
    <p:sldId id="287" r:id="rId8"/>
    <p:sldId id="278" r:id="rId9"/>
    <p:sldId id="273" r:id="rId10"/>
    <p:sldId id="289" r:id="rId11"/>
    <p:sldId id="291" r:id="rId12"/>
    <p:sldId id="288" r:id="rId13"/>
    <p:sldId id="265" r:id="rId14"/>
    <p:sldId id="267" r:id="rId15"/>
    <p:sldId id="270" r:id="rId16"/>
    <p:sldId id="271" r:id="rId17"/>
    <p:sldId id="281" r:id="rId18"/>
    <p:sldId id="290" r:id="rId19"/>
    <p:sldId id="275" r:id="rId20"/>
    <p:sldId id="284" r:id="rId21"/>
    <p:sldId id="285" r:id="rId22"/>
    <p:sldId id="279" r:id="rId23"/>
    <p:sldId id="280" r:id="rId24"/>
    <p:sldId id="28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973721"/>
    <a:srgbClr val="352A3A"/>
    <a:srgbClr val="FDF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 autoAdjust="0"/>
    <p:restoredTop sz="94660"/>
  </p:normalViewPr>
  <p:slideViewPr>
    <p:cSldViewPr snapToGrid="0">
      <p:cViewPr varScale="1">
        <p:scale>
          <a:sx n="77" d="100"/>
          <a:sy n="77" d="100"/>
        </p:scale>
        <p:origin x="69" y="1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352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19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270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80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6945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58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96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227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30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3082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91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176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華康宗楷體W7" panose="030007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528D375-F753-FD19-BAA1-0847E885DA82}"/>
              </a:ext>
            </a:extLst>
          </p:cNvPr>
          <p:cNvSpPr txBox="1"/>
          <p:nvPr/>
        </p:nvSpPr>
        <p:spPr>
          <a:xfrm>
            <a:off x="6945908" y="184447"/>
            <a:ext cx="4589493" cy="157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4000" dirty="0">
                <a:ea typeface="+mj-ea"/>
                <a:cs typeface="+mj-cs"/>
              </a:rPr>
              <a:t>Git </a:t>
            </a:r>
            <a:r>
              <a:rPr lang="zh-TW" altLang="en-US" sz="4000" dirty="0">
                <a:ea typeface="+mj-ea"/>
                <a:cs typeface="+mj-cs"/>
              </a:rPr>
              <a:t>簡介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6FED77-8816-BA7E-9FFA-C9FDAB775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955" b="1"/>
          <a:stretch/>
        </p:blipFill>
        <p:spPr>
          <a:xfrm>
            <a:off x="1" y="10"/>
            <a:ext cx="6292357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A4548EBD-3395-39A0-3E6F-CEB60A09A344}"/>
              </a:ext>
            </a:extLst>
          </p:cNvPr>
          <p:cNvSpPr txBox="1"/>
          <p:nvPr/>
        </p:nvSpPr>
        <p:spPr>
          <a:xfrm>
            <a:off x="6496424" y="1571512"/>
            <a:ext cx="4961602" cy="4930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/>
              <a:t>Git </a:t>
            </a:r>
            <a:r>
              <a:rPr lang="zh-TW" altLang="en-US" sz="2000" dirty="0"/>
              <a:t>是由 </a:t>
            </a:r>
            <a:r>
              <a:rPr lang="en-US" altLang="zh-TW" sz="2000" dirty="0"/>
              <a:t>Linux </a:t>
            </a:r>
            <a:r>
              <a:rPr lang="zh-TW" altLang="en-US" sz="2000" dirty="0"/>
              <a:t>核心開發人員 </a:t>
            </a:r>
            <a:r>
              <a:rPr lang="en-US" altLang="zh-TW" sz="2000" dirty="0"/>
              <a:t>Linus Torvalds </a:t>
            </a:r>
            <a:r>
              <a:rPr lang="zh-TW" altLang="en-US" sz="2000" dirty="0"/>
              <a:t>於 </a:t>
            </a:r>
            <a:r>
              <a:rPr lang="en-US" altLang="zh-TW" sz="2000" dirty="0"/>
              <a:t>2005 </a:t>
            </a:r>
            <a:r>
              <a:rPr lang="zh-TW" altLang="en-US" sz="2000" dirty="0"/>
              <a:t>年開發的分散式版本控制系統（</a:t>
            </a:r>
            <a:r>
              <a:rPr lang="en-US" altLang="zh-TW" sz="2000" dirty="0"/>
              <a:t>distributed revision control</a:t>
            </a:r>
            <a:r>
              <a:rPr lang="zh-TW" altLang="en-US" sz="2000" dirty="0"/>
              <a:t>）</a:t>
            </a:r>
            <a:endParaRPr lang="en-US" altLang="zh-TW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/>
              <a:t>分散式</a:t>
            </a:r>
            <a:r>
              <a:rPr lang="zh-TW" altLang="en-US" sz="2000" dirty="0"/>
              <a:t>：為避免像集中式版本控制系統只存取最新的歷史記錄，導致若線上倉庫當機就會有無法協作的風險，</a:t>
            </a:r>
            <a:r>
              <a:rPr lang="en-US" altLang="zh-TW" sz="2000" dirty="0"/>
              <a:t>Git </a:t>
            </a:r>
            <a:r>
              <a:rPr lang="zh-TW" altLang="en-US" sz="2000" dirty="0"/>
              <a:t>讓用戶備份整個倉庫到本地資料夾，若線上倉庫有問題只要任一開發人員有用 </a:t>
            </a:r>
            <a:r>
              <a:rPr lang="en-US" altLang="zh-TW" sz="2000" dirty="0"/>
              <a:t>Git </a:t>
            </a:r>
            <a:r>
              <a:rPr lang="zh-TW" altLang="en-US" sz="2000" dirty="0"/>
              <a:t>備份倉庫，就可以復原倉庫、挽救程式。也便於開發人員在本地開分支獨立開發，完成後再提交到線上倉庫。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/>
              <a:t>版本控制</a:t>
            </a:r>
            <a:r>
              <a:rPr lang="zh-TW" altLang="en-US" sz="2000" dirty="0"/>
              <a:t>：</a:t>
            </a:r>
            <a:r>
              <a:rPr lang="en-US" altLang="zh-TW" sz="2000" dirty="0"/>
              <a:t>Git </a:t>
            </a:r>
            <a:r>
              <a:rPr lang="zh-TW" altLang="en-US" sz="2000" dirty="0"/>
              <a:t>透過 </a:t>
            </a:r>
            <a:r>
              <a:rPr lang="en-US" altLang="zh-TW" sz="2000" dirty="0"/>
              <a:t>.git </a:t>
            </a:r>
            <a:r>
              <a:rPr lang="zh-TW" altLang="en-US" sz="2000" dirty="0"/>
              <a:t>的隱藏子目錄，管理檔案更新的歷史記錄，讓開發人員可以切換到指定的分支、指定的歷史本版。</a:t>
            </a:r>
          </a:p>
        </p:txBody>
      </p:sp>
    </p:spTree>
    <p:extLst>
      <p:ext uri="{BB962C8B-B14F-4D97-AF65-F5344CB8AC3E}">
        <p14:creationId xmlns:p14="http://schemas.microsoft.com/office/powerpoint/2010/main" val="2132743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上傳新分支</a:t>
            </a:r>
          </a:p>
        </p:txBody>
      </p:sp>
      <p:pic>
        <p:nvPicPr>
          <p:cNvPr id="3" name="圖片 2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33C1CDD3-CBB2-957A-D8B5-14E47E02C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0" r="3159"/>
          <a:stretch/>
        </p:blipFill>
        <p:spPr>
          <a:xfrm>
            <a:off x="755255" y="2061254"/>
            <a:ext cx="5338020" cy="2735492"/>
          </a:xfrm>
          <a:prstGeom prst="rect">
            <a:avLst/>
          </a:prstGeom>
        </p:spPr>
      </p:pic>
      <p:pic>
        <p:nvPicPr>
          <p:cNvPr id="6" name="圖片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67CD491-B7FF-F618-AB0E-9C96001226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3" r="1445"/>
          <a:stretch/>
        </p:blipFill>
        <p:spPr>
          <a:xfrm>
            <a:off x="6226736" y="1846335"/>
            <a:ext cx="5831802" cy="294386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454E04D-32D2-AD2A-8419-E829530C41B9}"/>
              </a:ext>
            </a:extLst>
          </p:cNvPr>
          <p:cNvSpPr/>
          <p:nvPr/>
        </p:nvSpPr>
        <p:spPr>
          <a:xfrm>
            <a:off x="9293290" y="2945674"/>
            <a:ext cx="1065555" cy="214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一張含有 文字, 螢幕擷取畫面, 軟體, 電腦 的圖片">
            <a:extLst>
              <a:ext uri="{FF2B5EF4-FFF2-40B4-BE49-F238E27FC236}">
                <a16:creationId xmlns:a16="http://schemas.microsoft.com/office/drawing/2014/main" id="{AA3B99E7-36D0-62CF-A808-AE9B41600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5" t="59497" r="29478" b="20508"/>
          <a:stretch/>
        </p:blipFill>
        <p:spPr>
          <a:xfrm>
            <a:off x="6390947" y="5159853"/>
            <a:ext cx="4665306" cy="137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97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合併分支</a:t>
            </a:r>
          </a:p>
        </p:txBody>
      </p:sp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A4A72E7C-2120-0D92-175A-4010821F2F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58" r="29311" b="24293"/>
          <a:stretch/>
        </p:blipFill>
        <p:spPr>
          <a:xfrm>
            <a:off x="1058091" y="2697089"/>
            <a:ext cx="5904412" cy="165937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0FDBEB7-3D77-E323-7EB9-59B7D080B670}"/>
              </a:ext>
            </a:extLst>
          </p:cNvPr>
          <p:cNvSpPr txBox="1"/>
          <p:nvPr/>
        </p:nvSpPr>
        <p:spPr>
          <a:xfrm>
            <a:off x="1050127" y="1587096"/>
            <a:ext cx="3993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git checkout 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git switch main </a:t>
            </a:r>
            <a:endParaRPr lang="zh-TW" altLang="en-US" sz="2400" dirty="0"/>
          </a:p>
        </p:txBody>
      </p:sp>
      <p:pic>
        <p:nvPicPr>
          <p:cNvPr id="13" name="圖片 12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C55DFEB5-74D1-5950-C6DE-EE61F1A8CF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0" t="53048" r="15903" b="22000"/>
          <a:stretch/>
        </p:blipFill>
        <p:spPr>
          <a:xfrm>
            <a:off x="1013692" y="4615185"/>
            <a:ext cx="5948811" cy="18379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558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76020" y="833901"/>
            <a:ext cx="538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3C44DA-42A0-DB3C-CF79-A5D05846E167}"/>
              </a:ext>
            </a:extLst>
          </p:cNvPr>
          <p:cNvGrpSpPr/>
          <p:nvPr/>
        </p:nvGrpSpPr>
        <p:grpSpPr>
          <a:xfrm>
            <a:off x="1483156" y="1818479"/>
            <a:ext cx="8126016" cy="4657495"/>
            <a:chOff x="1483156" y="1818479"/>
            <a:chExt cx="8126016" cy="4657495"/>
          </a:xfrm>
        </p:grpSpPr>
        <p:sp>
          <p:nvSpPr>
            <p:cNvPr id="3" name="手繪多邊形: 圖案 2">
              <a:extLst>
                <a:ext uri="{FF2B5EF4-FFF2-40B4-BE49-F238E27FC236}">
                  <a16:creationId xmlns:a16="http://schemas.microsoft.com/office/drawing/2014/main" id="{6A544D39-38A4-57B8-CAEA-8550EF37E011}"/>
                </a:ext>
              </a:extLst>
            </p:cNvPr>
            <p:cNvSpPr/>
            <p:nvPr/>
          </p:nvSpPr>
          <p:spPr>
            <a:xfrm rot="21600000">
              <a:off x="1483156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44546A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創建儲存庫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本地端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初始化</a:t>
              </a:r>
            </a:p>
          </p:txBody>
        </p:sp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5F89E8BE-634A-5163-0BDE-0D760E4BC7BF}"/>
                </a:ext>
              </a:extLst>
            </p:cNvPr>
            <p:cNvSpPr/>
            <p:nvPr/>
          </p:nvSpPr>
          <p:spPr>
            <a:xfrm rot="21600000">
              <a:off x="4256320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44546A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合併儲存庫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設置遠端庫</a:t>
              </a:r>
              <a:endParaRPr lang="en-US" altLang="zh-TW" sz="2400" kern="1200" dirty="0">
                <a:latin typeface="+mn-lt"/>
                <a:ea typeface="新細明體" panose="02020500000000000000" pitchFamily="18" charset="-120"/>
                <a:cs typeface="+mn-cs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強制合併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複製合併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分支合併</a:t>
              </a:r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B300B62D-0FB1-8680-F498-4E88F6ACEB79}"/>
                </a:ext>
              </a:extLst>
            </p:cNvPr>
            <p:cNvSpPr/>
            <p:nvPr/>
          </p:nvSpPr>
          <p:spPr>
            <a:xfrm rot="21600000">
              <a:off x="7029485" y="1818479"/>
              <a:ext cx="2579687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97372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0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檔案傳輸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本地到遠端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遠端到本地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7597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1050128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add 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6C3D7-F700-9C64-965B-88E1E851C225}"/>
              </a:ext>
            </a:extLst>
          </p:cNvPr>
          <p:cNvSpPr txBox="1"/>
          <p:nvPr/>
        </p:nvSpPr>
        <p:spPr>
          <a:xfrm>
            <a:off x="1050127" y="1587096"/>
            <a:ext cx="399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將檔案或目錄新增到索引 </a:t>
            </a:r>
            <a:r>
              <a:rPr lang="en-US" altLang="zh-TW" sz="2400" dirty="0"/>
              <a:t>(-A)</a:t>
            </a:r>
            <a:endParaRPr lang="zh-TW" altLang="en-US" sz="2400" dirty="0"/>
          </a:p>
        </p:txBody>
      </p:sp>
      <p:pic>
        <p:nvPicPr>
          <p:cNvPr id="7" name="圖片 6" descr="一張含有 文字, 軟體, 多媒體軟體, 字型 的圖片&#10;&#10;自動產生的描述">
            <a:extLst>
              <a:ext uri="{FF2B5EF4-FFF2-40B4-BE49-F238E27FC236}">
                <a16:creationId xmlns:a16="http://schemas.microsoft.com/office/drawing/2014/main" id="{8FF863AA-DD97-8D13-B578-44EA4C601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71"/>
          <a:stretch/>
        </p:blipFill>
        <p:spPr>
          <a:xfrm>
            <a:off x="6494222" y="2617509"/>
            <a:ext cx="4174352" cy="2156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6B5888F-39C1-6FFF-3FEE-674F5CC54409}"/>
              </a:ext>
            </a:extLst>
          </p:cNvPr>
          <p:cNvSpPr txBox="1"/>
          <p:nvPr/>
        </p:nvSpPr>
        <p:spPr>
          <a:xfrm>
            <a:off x="6863643" y="740417"/>
            <a:ext cx="3804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status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1ABA08D-E1DF-DD69-949F-A4FB6BED5F09}"/>
              </a:ext>
            </a:extLst>
          </p:cNvPr>
          <p:cNvSpPr txBox="1"/>
          <p:nvPr/>
        </p:nvSpPr>
        <p:spPr>
          <a:xfrm>
            <a:off x="6863643" y="1561682"/>
            <a:ext cx="290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顯示工作目錄狀態</a:t>
            </a:r>
          </a:p>
        </p:txBody>
      </p:sp>
      <p:pic>
        <p:nvPicPr>
          <p:cNvPr id="17" name="圖片 16" descr="一張含有 文字, 螢幕擷取畫面, 軟體, 陳列 的圖片">
            <a:extLst>
              <a:ext uri="{FF2B5EF4-FFF2-40B4-BE49-F238E27FC236}">
                <a16:creationId xmlns:a16="http://schemas.microsoft.com/office/drawing/2014/main" id="{8C8974B0-B770-8C51-0934-9085B2CD62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t="167" r="32223" b="41719"/>
          <a:stretch/>
        </p:blipFill>
        <p:spPr>
          <a:xfrm>
            <a:off x="646195" y="2432658"/>
            <a:ext cx="5201833" cy="2659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D2310B8-C106-1DB3-6ABE-5596728F580B}"/>
              </a:ext>
            </a:extLst>
          </p:cNvPr>
          <p:cNvSpPr txBox="1"/>
          <p:nvPr/>
        </p:nvSpPr>
        <p:spPr>
          <a:xfrm>
            <a:off x="1250386" y="5559259"/>
            <a:ext cx="465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git add. </a:t>
            </a:r>
            <a:r>
              <a:rPr lang="zh-TW" altLang="en-US" sz="2400" dirty="0"/>
              <a:t>加入目前索引內所有檔案</a:t>
            </a:r>
          </a:p>
        </p:txBody>
      </p:sp>
    </p:spTree>
    <p:extLst>
      <p:ext uri="{BB962C8B-B14F-4D97-AF65-F5344CB8AC3E}">
        <p14:creationId xmlns:p14="http://schemas.microsoft.com/office/powerpoint/2010/main" val="51171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commit</a:t>
            </a:r>
            <a:r>
              <a:rPr lang="zh-TW" altLang="en-US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-m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6C3D7-F700-9C64-965B-88E1E851C225}"/>
              </a:ext>
            </a:extLst>
          </p:cNvPr>
          <p:cNvSpPr txBox="1"/>
          <p:nvPr/>
        </p:nvSpPr>
        <p:spPr>
          <a:xfrm>
            <a:off x="854596" y="2180588"/>
            <a:ext cx="811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將更改提交到本地儲存庫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DF3E5FD-0E13-A8EA-9F97-5F9D55D2B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" r="3941"/>
          <a:stretch/>
        </p:blipFill>
        <p:spPr>
          <a:xfrm>
            <a:off x="4681899" y="1696494"/>
            <a:ext cx="6779913" cy="4941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862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push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6C3D7-F700-9C64-965B-88E1E851C225}"/>
              </a:ext>
            </a:extLst>
          </p:cNvPr>
          <p:cNvSpPr txBox="1"/>
          <p:nvPr/>
        </p:nvSpPr>
        <p:spPr>
          <a:xfrm>
            <a:off x="854596" y="2180588"/>
            <a:ext cx="811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將更改提交到遠端</a:t>
            </a:r>
          </a:p>
        </p:txBody>
      </p:sp>
      <p:pic>
        <p:nvPicPr>
          <p:cNvPr id="7" name="圖片 6" descr="一張含有 文字, 電子產品, 螢幕擷取畫面, 軟體 的圖片">
            <a:extLst>
              <a:ext uri="{FF2B5EF4-FFF2-40B4-BE49-F238E27FC236}">
                <a16:creationId xmlns:a16="http://schemas.microsoft.com/office/drawing/2014/main" id="{8CEFED0C-EDDB-C5BE-97A7-44D24E007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22"/>
          <a:stretch/>
        </p:blipFill>
        <p:spPr>
          <a:xfrm>
            <a:off x="938872" y="2964887"/>
            <a:ext cx="7113727" cy="2413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086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log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4BA3F370-C157-A24D-AB40-9E4C55F58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353" y="776934"/>
            <a:ext cx="5524540" cy="586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684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+mj-lt"/>
              </a:rPr>
              <a:t>新增協作者</a:t>
            </a:r>
          </a:p>
        </p:txBody>
      </p:sp>
      <p:pic>
        <p:nvPicPr>
          <p:cNvPr id="7" name="圖片 6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1CE764EB-B479-41DB-FAA3-0C946E310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76" y="1737973"/>
            <a:ext cx="7270353" cy="454144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1BF8442-AA8F-FFBE-EA40-B15030066F69}"/>
              </a:ext>
            </a:extLst>
          </p:cNvPr>
          <p:cNvSpPr/>
          <p:nvPr/>
        </p:nvSpPr>
        <p:spPr>
          <a:xfrm>
            <a:off x="1005514" y="2932611"/>
            <a:ext cx="1659309" cy="260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AAF0A2-D3CF-D0A9-591B-E58596781B48}"/>
              </a:ext>
            </a:extLst>
          </p:cNvPr>
          <p:cNvSpPr/>
          <p:nvPr/>
        </p:nvSpPr>
        <p:spPr>
          <a:xfrm>
            <a:off x="5486400" y="2067169"/>
            <a:ext cx="609600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1" name="圖形 10" descr="徽章 1 外框">
            <a:extLst>
              <a:ext uri="{FF2B5EF4-FFF2-40B4-BE49-F238E27FC236}">
                <a16:creationId xmlns:a16="http://schemas.microsoft.com/office/drawing/2014/main" id="{C2942814-23E5-8787-8F7F-A544FA9AF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1242" y="1912508"/>
            <a:ext cx="720000" cy="720000"/>
          </a:xfrm>
          <a:prstGeom prst="rect">
            <a:avLst/>
          </a:prstGeom>
        </p:spPr>
      </p:pic>
      <p:pic>
        <p:nvPicPr>
          <p:cNvPr id="13" name="圖形 12" descr="識別證 外框">
            <a:extLst>
              <a:ext uri="{FF2B5EF4-FFF2-40B4-BE49-F238E27FC236}">
                <a16:creationId xmlns:a16="http://schemas.microsoft.com/office/drawing/2014/main" id="{4536D01E-0698-7778-4AE6-F1722F465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1263" y="2223520"/>
            <a:ext cx="720000" cy="720000"/>
          </a:xfrm>
          <a:prstGeom prst="rect">
            <a:avLst/>
          </a:prstGeom>
        </p:spPr>
      </p:pic>
      <p:pic>
        <p:nvPicPr>
          <p:cNvPr id="15" name="圖形 14" descr="徽章 3 外框">
            <a:extLst>
              <a:ext uri="{FF2B5EF4-FFF2-40B4-BE49-F238E27FC236}">
                <a16:creationId xmlns:a16="http://schemas.microsoft.com/office/drawing/2014/main" id="{893A050B-9302-7BE6-63FE-9E91838D5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8973" y="4970989"/>
            <a:ext cx="720000" cy="720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CBD6280-1D32-1455-A746-70BD3ED9B7CD}"/>
              </a:ext>
            </a:extLst>
          </p:cNvPr>
          <p:cNvSpPr/>
          <p:nvPr/>
        </p:nvSpPr>
        <p:spPr>
          <a:xfrm>
            <a:off x="4809394" y="5040770"/>
            <a:ext cx="890324" cy="444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12689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+mj-lt"/>
              </a:rPr>
              <a:t>新增協作者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88ED3D9-5F96-A6D7-EC93-A920D582964F}"/>
              </a:ext>
            </a:extLst>
          </p:cNvPr>
          <p:cNvSpPr txBox="1"/>
          <p:nvPr/>
        </p:nvSpPr>
        <p:spPr>
          <a:xfrm>
            <a:off x="1016001" y="1985084"/>
            <a:ext cx="2850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FF0000"/>
                </a:solidFill>
              </a:rPr>
              <a:t>Invitation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FF0000"/>
                </a:solidFill>
              </a:rPr>
              <a:t>collaborators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5" name="圖片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510AAA8D-F0F7-BA2B-3DD1-3AAEB9A9B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7" t="43143" r="16810" b="23524"/>
          <a:stretch/>
        </p:blipFill>
        <p:spPr>
          <a:xfrm>
            <a:off x="854596" y="3635835"/>
            <a:ext cx="5408023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 descr="一張含有 文字, 螢幕擷取畫面, 軟體, 多媒體軟體 的圖片">
            <a:extLst>
              <a:ext uri="{FF2B5EF4-FFF2-40B4-BE49-F238E27FC236}">
                <a16:creationId xmlns:a16="http://schemas.microsoft.com/office/drawing/2014/main" id="{1793B474-F969-57B8-1B08-F0E4E16DB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6" t="22766" r="26370" b="47127"/>
          <a:stretch/>
        </p:blipFill>
        <p:spPr>
          <a:xfrm>
            <a:off x="6617267" y="1364290"/>
            <a:ext cx="5092794" cy="2064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799C45FA-044C-E20C-1A60-2626694D38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5143" r="26522" b="56381"/>
          <a:stretch/>
        </p:blipFill>
        <p:spPr>
          <a:xfrm>
            <a:off x="6617266" y="3813512"/>
            <a:ext cx="5129053" cy="1966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5228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Main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分支保護</a:t>
            </a:r>
          </a:p>
        </p:txBody>
      </p:sp>
      <p:pic>
        <p:nvPicPr>
          <p:cNvPr id="3" name="圖片 2" descr="一張含有 文字, 螢幕擷取畫面, 軟體, 多媒體軟體 的圖片">
            <a:extLst>
              <a:ext uri="{FF2B5EF4-FFF2-40B4-BE49-F238E27FC236}">
                <a16:creationId xmlns:a16="http://schemas.microsoft.com/office/drawing/2014/main" id="{1D546A9A-6BB6-D614-E832-F473AD193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61" r="32615" b="36111"/>
          <a:stretch/>
        </p:blipFill>
        <p:spPr>
          <a:xfrm>
            <a:off x="343099" y="2828925"/>
            <a:ext cx="11204546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69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6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6CA55A-E20C-6CB6-9A14-0C58579D73A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</a:t>
            </a:r>
          </a:p>
        </p:txBody>
      </p:sp>
      <p:pic>
        <p:nvPicPr>
          <p:cNvPr id="3" name="圖片 2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D668FD71-EAAF-4A4F-31AA-2DE761E20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0"/>
          <a:stretch/>
        </p:blipFill>
        <p:spPr>
          <a:xfrm>
            <a:off x="4182817" y="1739153"/>
            <a:ext cx="7218800" cy="456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065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+mj-lt"/>
              </a:rPr>
              <a:t>版本控制</a:t>
            </a:r>
            <a:r>
              <a:rPr lang="en-US" altLang="zh-TW" sz="4800" dirty="0">
                <a:latin typeface="+mj-lt"/>
              </a:rPr>
              <a:t>_</a:t>
            </a:r>
            <a:r>
              <a:rPr lang="zh-TW" altLang="en-US" sz="4800" dirty="0">
                <a:latin typeface="+mj-lt"/>
              </a:rPr>
              <a:t>復原</a:t>
            </a:r>
            <a:r>
              <a:rPr lang="en-US" altLang="zh-TW" sz="4800" dirty="0">
                <a:latin typeface="+mj-lt"/>
              </a:rPr>
              <a:t>restore</a:t>
            </a:r>
            <a:r>
              <a:rPr lang="zh-TW" altLang="en-US" sz="48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597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+mj-lt"/>
              </a:rPr>
              <a:t>版本控制</a:t>
            </a:r>
            <a:r>
              <a:rPr lang="en-US" altLang="zh-TW" sz="4800" dirty="0">
                <a:latin typeface="+mj-lt"/>
              </a:rPr>
              <a:t>_</a:t>
            </a:r>
            <a:r>
              <a:rPr lang="zh-TW" altLang="en-US" sz="4800" dirty="0">
                <a:latin typeface="+mj-lt"/>
              </a:rPr>
              <a:t>重置</a:t>
            </a:r>
            <a:r>
              <a:rPr lang="en-US" altLang="zh-TW" sz="4800" dirty="0">
                <a:latin typeface="+mj-lt"/>
              </a:rPr>
              <a:t>reset</a:t>
            </a:r>
            <a:r>
              <a:rPr lang="zh-TW" altLang="en-US" sz="48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9193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b="0" i="0" dirty="0">
                <a:solidFill>
                  <a:srgbClr val="233452"/>
                </a:solidFill>
                <a:effectLst/>
                <a:latin typeface="-apple-system"/>
              </a:rPr>
              <a:t>git reset –soft </a:t>
            </a:r>
            <a:r>
              <a:rPr lang="zh-TW" altLang="en-US" b="0" i="0" dirty="0">
                <a:solidFill>
                  <a:srgbClr val="233452"/>
                </a:solidFill>
                <a:effectLst/>
                <a:latin typeface="-apple-system"/>
              </a:rPr>
              <a:t>模式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1029192" y="2019765"/>
            <a:ext cx="911287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b="0" i="0" dirty="0">
                <a:solidFill>
                  <a:srgbClr val="D8D8D8"/>
                </a:solidFill>
                <a:effectLst/>
                <a:latin typeface="Monaco"/>
              </a:rPr>
              <a:t>$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git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reset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--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soft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HEAD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~</a:t>
            </a:r>
            <a:r>
              <a:rPr lang="en-US" altLang="zh-TW" b="0" i="0" dirty="0">
                <a:solidFill>
                  <a:srgbClr val="E7A37A"/>
                </a:solidFill>
                <a:effectLst/>
                <a:latin typeface="Monaco"/>
              </a:rPr>
              <a:t>1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# 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數字表示移動到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HEAD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後面第幾個</a:t>
            </a:r>
            <a:endParaRPr lang="zh-TW" altLang="en-US" dirty="0"/>
          </a:p>
        </p:txBody>
      </p:sp>
      <p:pic>
        <p:nvPicPr>
          <p:cNvPr id="3" name="圖片 2" descr="一張含有 文字, 螢幕擷取畫面, 多媒體軟體, 軟體 的圖片">
            <a:extLst>
              <a:ext uri="{FF2B5EF4-FFF2-40B4-BE49-F238E27FC236}">
                <a16:creationId xmlns:a16="http://schemas.microsoft.com/office/drawing/2014/main" id="{0C155488-667D-E21C-89E7-231CAF71D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1" y="2647927"/>
            <a:ext cx="6661150" cy="374689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AF7461-A59D-C85F-022E-7FB5EE626D23}"/>
              </a:ext>
            </a:extLst>
          </p:cNvPr>
          <p:cNvSpPr txBox="1"/>
          <p:nvPr/>
        </p:nvSpPr>
        <p:spPr>
          <a:xfrm>
            <a:off x="7835154" y="2929777"/>
            <a:ext cx="4219388" cy="234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0" i="0" dirty="0">
                <a:solidFill>
                  <a:srgbClr val="233452"/>
                </a:solidFill>
                <a:effectLst/>
                <a:latin typeface="+mn-ea"/>
              </a:rPr>
              <a:t>這個模式下的 </a:t>
            </a:r>
            <a:r>
              <a:rPr lang="en-US" altLang="zh-TW" sz="2000" b="0" i="0" dirty="0">
                <a:solidFill>
                  <a:srgbClr val="233452"/>
                </a:solidFill>
                <a:effectLst/>
                <a:latin typeface="+mn-ea"/>
              </a:rPr>
              <a:t>reset</a:t>
            </a:r>
            <a:r>
              <a:rPr lang="zh-TW" altLang="en-US" sz="2000" b="0" i="0" dirty="0">
                <a:solidFill>
                  <a:srgbClr val="233452"/>
                </a:solidFill>
                <a:effectLst/>
                <a:latin typeface="+mn-ea"/>
              </a:rPr>
              <a:t>，工作目錄跟暫存區的檔案都不會被丟掉，所以看起來就只有 </a:t>
            </a:r>
            <a:r>
              <a:rPr lang="en-US" altLang="zh-TW" sz="2000" b="0" i="0" dirty="0">
                <a:solidFill>
                  <a:srgbClr val="233452"/>
                </a:solidFill>
                <a:effectLst/>
                <a:latin typeface="+mn-ea"/>
              </a:rPr>
              <a:t>HEAD </a:t>
            </a:r>
            <a:r>
              <a:rPr lang="zh-TW" altLang="en-US" sz="2000" b="0" i="0" dirty="0">
                <a:solidFill>
                  <a:srgbClr val="233452"/>
                </a:solidFill>
                <a:effectLst/>
                <a:latin typeface="+mn-ea"/>
              </a:rPr>
              <a:t>的移動而已。也因此，</a:t>
            </a:r>
            <a:r>
              <a:rPr lang="en-US" altLang="zh-TW" sz="2000" b="0" i="0" dirty="0">
                <a:solidFill>
                  <a:srgbClr val="233452"/>
                </a:solidFill>
                <a:effectLst/>
                <a:latin typeface="+mn-ea"/>
              </a:rPr>
              <a:t>Commit </a:t>
            </a:r>
            <a:r>
              <a:rPr lang="zh-TW" altLang="en-US" sz="2000" b="0" i="0" dirty="0">
                <a:solidFill>
                  <a:srgbClr val="233452"/>
                </a:solidFill>
                <a:effectLst/>
                <a:latin typeface="+mn-ea"/>
              </a:rPr>
              <a:t>拆出來的檔案會直接放在暫存區。</a:t>
            </a:r>
            <a:endParaRPr lang="zh-TW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8663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b="0" i="0" dirty="0">
                <a:solidFill>
                  <a:srgbClr val="233452"/>
                </a:solidFill>
                <a:effectLst/>
                <a:latin typeface="-apple-system"/>
              </a:rPr>
              <a:t>git reset –hard </a:t>
            </a:r>
            <a:r>
              <a:rPr lang="zh-TW" altLang="en-US" b="0" i="0" dirty="0">
                <a:solidFill>
                  <a:srgbClr val="233452"/>
                </a:solidFill>
                <a:effectLst/>
                <a:latin typeface="-apple-system"/>
              </a:rPr>
              <a:t>模式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1029192" y="2019765"/>
            <a:ext cx="911287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b="0" i="0" dirty="0">
                <a:solidFill>
                  <a:srgbClr val="D8D8D8"/>
                </a:solidFill>
                <a:effectLst/>
                <a:latin typeface="Monaco"/>
              </a:rPr>
              <a:t>$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git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reset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--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hard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HEAD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~</a:t>
            </a:r>
            <a:r>
              <a:rPr lang="en-US" altLang="zh-TW" b="0" i="0" dirty="0">
                <a:solidFill>
                  <a:srgbClr val="E7A37A"/>
                </a:solidFill>
                <a:effectLst/>
                <a:latin typeface="Monaco"/>
              </a:rPr>
              <a:t>1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# 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數字表示移動到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HEAD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後面第幾個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155488-667D-E21C-89E7-231CAF71D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71" y="2647927"/>
            <a:ext cx="6661150" cy="374689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AF7461-A59D-C85F-022E-7FB5EE626D23}"/>
              </a:ext>
            </a:extLst>
          </p:cNvPr>
          <p:cNvSpPr txBox="1"/>
          <p:nvPr/>
        </p:nvSpPr>
        <p:spPr>
          <a:xfrm>
            <a:off x="7835154" y="2929777"/>
            <a:ext cx="4219388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0" i="0" dirty="0">
                <a:solidFill>
                  <a:srgbClr val="233452"/>
                </a:solidFill>
                <a:effectLst/>
                <a:latin typeface="-apple-system"/>
              </a:rPr>
              <a:t>在這個模式下，不管是工作目錄以及暫存區的檔案都會丟掉。</a:t>
            </a:r>
            <a:endParaRPr lang="zh-TW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3722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+mj-lt"/>
              </a:rPr>
              <a:t>檔案名稱中文亂碼</a:t>
            </a:r>
          </a:p>
        </p:txBody>
      </p:sp>
    </p:spTree>
    <p:extLst>
      <p:ext uri="{BB962C8B-B14F-4D97-AF65-F5344CB8AC3E}">
        <p14:creationId xmlns:p14="http://schemas.microsoft.com/office/powerpoint/2010/main" val="416866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76020" y="833901"/>
            <a:ext cx="538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3C44DA-42A0-DB3C-CF79-A5D05846E167}"/>
              </a:ext>
            </a:extLst>
          </p:cNvPr>
          <p:cNvGrpSpPr/>
          <p:nvPr/>
        </p:nvGrpSpPr>
        <p:grpSpPr>
          <a:xfrm>
            <a:off x="1483156" y="1818479"/>
            <a:ext cx="8126016" cy="4657495"/>
            <a:chOff x="1483156" y="1818479"/>
            <a:chExt cx="8126016" cy="4657495"/>
          </a:xfrm>
        </p:grpSpPr>
        <p:sp>
          <p:nvSpPr>
            <p:cNvPr id="3" name="手繪多邊形: 圖案 2">
              <a:extLst>
                <a:ext uri="{FF2B5EF4-FFF2-40B4-BE49-F238E27FC236}">
                  <a16:creationId xmlns:a16="http://schemas.microsoft.com/office/drawing/2014/main" id="{6A544D39-38A4-57B8-CAEA-8550EF37E011}"/>
                </a:ext>
              </a:extLst>
            </p:cNvPr>
            <p:cNvSpPr/>
            <p:nvPr/>
          </p:nvSpPr>
          <p:spPr>
            <a:xfrm rot="21600000">
              <a:off x="1483156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創建儲存庫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本地端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初始化</a:t>
              </a:r>
            </a:p>
          </p:txBody>
        </p:sp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5F89E8BE-634A-5163-0BDE-0D760E4BC7BF}"/>
                </a:ext>
              </a:extLst>
            </p:cNvPr>
            <p:cNvSpPr/>
            <p:nvPr/>
          </p:nvSpPr>
          <p:spPr>
            <a:xfrm rot="21600000">
              <a:off x="4256320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合併儲存庫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設置遠端庫</a:t>
              </a:r>
              <a:endParaRPr lang="en-US" altLang="zh-TW" sz="2400" kern="1200" dirty="0">
                <a:latin typeface="+mn-lt"/>
                <a:ea typeface="新細明體" panose="02020500000000000000" pitchFamily="18" charset="-120"/>
                <a:cs typeface="+mn-cs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強制合併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複製合併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分支合併</a:t>
              </a:r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B300B62D-0FB1-8680-F498-4E88F6ACEB79}"/>
                </a:ext>
              </a:extLst>
            </p:cNvPr>
            <p:cNvSpPr/>
            <p:nvPr/>
          </p:nvSpPr>
          <p:spPr>
            <a:xfrm rot="21600000">
              <a:off x="7029485" y="1818479"/>
              <a:ext cx="2579687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0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檔案傳輸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本地到遠端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遠端到本地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24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77006C9-8AEC-8967-B315-C39D574994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5" r="1330"/>
          <a:stretch/>
        </p:blipFill>
        <p:spPr>
          <a:xfrm>
            <a:off x="494791" y="1447499"/>
            <a:ext cx="10279530" cy="512201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759117" y="487854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創建遠端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(git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hub)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儲存庫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CE5406-D5D3-3741-B112-7F8F3AE3A2CA}"/>
              </a:ext>
            </a:extLst>
          </p:cNvPr>
          <p:cNvSpPr/>
          <p:nvPr/>
        </p:nvSpPr>
        <p:spPr>
          <a:xfrm>
            <a:off x="7248338" y="1933581"/>
            <a:ext cx="1865779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C5F578-01AE-3BD5-92E5-70B0835A693F}"/>
              </a:ext>
            </a:extLst>
          </p:cNvPr>
          <p:cNvSpPr/>
          <p:nvPr/>
        </p:nvSpPr>
        <p:spPr>
          <a:xfrm>
            <a:off x="8513744" y="1474861"/>
            <a:ext cx="579718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1" name="圖形 10" descr="徽章 1 外框">
            <a:extLst>
              <a:ext uri="{FF2B5EF4-FFF2-40B4-BE49-F238E27FC236}">
                <a16:creationId xmlns:a16="http://schemas.microsoft.com/office/drawing/2014/main" id="{814FE46C-69DE-81FE-A92E-CE2DFE216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7282" y="701125"/>
            <a:ext cx="720000" cy="720000"/>
          </a:xfrm>
          <a:prstGeom prst="rect">
            <a:avLst/>
          </a:prstGeom>
        </p:spPr>
      </p:pic>
      <p:pic>
        <p:nvPicPr>
          <p:cNvPr id="15" name="圖形 14" descr="識別證 外框">
            <a:extLst>
              <a:ext uri="{FF2B5EF4-FFF2-40B4-BE49-F238E27FC236}">
                <a16:creationId xmlns:a16="http://schemas.microsoft.com/office/drawing/2014/main" id="{360D4D08-2A38-BAF6-5293-18940570C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189" y="1192508"/>
            <a:ext cx="720000" cy="720000"/>
          </a:xfrm>
          <a:prstGeom prst="rect">
            <a:avLst/>
          </a:prstGeom>
        </p:spPr>
      </p:pic>
      <p:pic>
        <p:nvPicPr>
          <p:cNvPr id="21" name="圖形 20" descr="徽章 3 外框">
            <a:extLst>
              <a:ext uri="{FF2B5EF4-FFF2-40B4-BE49-F238E27FC236}">
                <a16:creationId xmlns:a16="http://schemas.microsoft.com/office/drawing/2014/main" id="{DE0ED63C-1BDF-6F27-96D7-1A507AE309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4957" y="3971681"/>
            <a:ext cx="720000" cy="720000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54EFA5A8-11D0-7E93-568E-D4C75961FD7B}"/>
              </a:ext>
            </a:extLst>
          </p:cNvPr>
          <p:cNvSpPr/>
          <p:nvPr/>
        </p:nvSpPr>
        <p:spPr>
          <a:xfrm>
            <a:off x="3705583" y="4109292"/>
            <a:ext cx="890324" cy="444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62161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759117" y="487854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複製遠端儲存庫位址</a:t>
            </a:r>
          </a:p>
        </p:txBody>
      </p:sp>
      <p:pic>
        <p:nvPicPr>
          <p:cNvPr id="6" name="圖片 5" descr="一張含有 文字, 螢幕擷取畫面, 軟體, 多媒體軟體 的圖片">
            <a:extLst>
              <a:ext uri="{FF2B5EF4-FFF2-40B4-BE49-F238E27FC236}">
                <a16:creationId xmlns:a16="http://schemas.microsoft.com/office/drawing/2014/main" id="{FC378DF4-A230-3343-90BC-A067086FE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8"/>
          <a:stretch/>
        </p:blipFill>
        <p:spPr>
          <a:xfrm>
            <a:off x="492511" y="1460360"/>
            <a:ext cx="10207877" cy="50263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CE5406-D5D3-3741-B112-7F8F3AE3A2CA}"/>
              </a:ext>
            </a:extLst>
          </p:cNvPr>
          <p:cNvSpPr/>
          <p:nvPr/>
        </p:nvSpPr>
        <p:spPr>
          <a:xfrm>
            <a:off x="6746315" y="4790334"/>
            <a:ext cx="509121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C5F578-01AE-3BD5-92E5-70B0835A693F}"/>
              </a:ext>
            </a:extLst>
          </p:cNvPr>
          <p:cNvSpPr/>
          <p:nvPr/>
        </p:nvSpPr>
        <p:spPr>
          <a:xfrm>
            <a:off x="6351015" y="3136083"/>
            <a:ext cx="1009859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1" name="圖形 10" descr="徽章 1 外框">
            <a:extLst>
              <a:ext uri="{FF2B5EF4-FFF2-40B4-BE49-F238E27FC236}">
                <a16:creationId xmlns:a16="http://schemas.microsoft.com/office/drawing/2014/main" id="{814FE46C-69DE-81FE-A92E-CE2DFE216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218" y="2426992"/>
            <a:ext cx="720000" cy="720000"/>
          </a:xfrm>
          <a:prstGeom prst="rect">
            <a:avLst/>
          </a:prstGeom>
        </p:spPr>
      </p:pic>
      <p:pic>
        <p:nvPicPr>
          <p:cNvPr id="15" name="圖形 14" descr="識別證 外框">
            <a:extLst>
              <a:ext uri="{FF2B5EF4-FFF2-40B4-BE49-F238E27FC236}">
                <a16:creationId xmlns:a16="http://schemas.microsoft.com/office/drawing/2014/main" id="{360D4D08-2A38-BAF6-5293-18940570C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875" y="521666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757980" y="683346"/>
            <a:ext cx="10799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創建本地資料夾並轉為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repository</a:t>
            </a:r>
            <a:endParaRPr lang="zh-TW" altLang="en-US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757980" y="1798364"/>
            <a:ext cx="656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dirty="0"/>
              <a:t>git</a:t>
            </a:r>
            <a:r>
              <a:rPr lang="zh-TW" altLang="en-US" dirty="0"/>
              <a:t> </a:t>
            </a:r>
            <a:r>
              <a:rPr lang="en-US" altLang="zh-TW" dirty="0" err="1"/>
              <a:t>init</a:t>
            </a:r>
            <a:endParaRPr lang="zh-TW" altLang="en-US" dirty="0"/>
          </a:p>
        </p:txBody>
      </p:sp>
      <p:pic>
        <p:nvPicPr>
          <p:cNvPr id="5" name="圖片 4" descr="一張含有 文字, 電子產品, 螢幕擷取畫面, 陳列 的圖片">
            <a:extLst>
              <a:ext uri="{FF2B5EF4-FFF2-40B4-BE49-F238E27FC236}">
                <a16:creationId xmlns:a16="http://schemas.microsoft.com/office/drawing/2014/main" id="{22C54AB0-ECB0-A6FC-1849-4845723AB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4" y="2424347"/>
            <a:ext cx="5535443" cy="3273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 descr="一張含有 文字, 螢幕擷取畫面, 軟體, 電腦圖示 的圖片">
            <a:extLst>
              <a:ext uri="{FF2B5EF4-FFF2-40B4-BE49-F238E27FC236}">
                <a16:creationId xmlns:a16="http://schemas.microsoft.com/office/drawing/2014/main" id="{59EC69A0-A1D3-142D-A808-5B7D026C1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48" y="2582512"/>
            <a:ext cx="5618613" cy="3120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257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76020" y="833901"/>
            <a:ext cx="538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3C44DA-42A0-DB3C-CF79-A5D05846E167}"/>
              </a:ext>
            </a:extLst>
          </p:cNvPr>
          <p:cNvGrpSpPr/>
          <p:nvPr/>
        </p:nvGrpSpPr>
        <p:grpSpPr>
          <a:xfrm>
            <a:off x="1483156" y="1818479"/>
            <a:ext cx="8126016" cy="4657495"/>
            <a:chOff x="1483156" y="1818479"/>
            <a:chExt cx="8126016" cy="4657495"/>
          </a:xfrm>
        </p:grpSpPr>
        <p:sp>
          <p:nvSpPr>
            <p:cNvPr id="3" name="手繪多邊形: 圖案 2">
              <a:extLst>
                <a:ext uri="{FF2B5EF4-FFF2-40B4-BE49-F238E27FC236}">
                  <a16:creationId xmlns:a16="http://schemas.microsoft.com/office/drawing/2014/main" id="{6A544D39-38A4-57B8-CAEA-8550EF37E011}"/>
                </a:ext>
              </a:extLst>
            </p:cNvPr>
            <p:cNvSpPr/>
            <p:nvPr/>
          </p:nvSpPr>
          <p:spPr>
            <a:xfrm rot="21600000">
              <a:off x="1483156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44546A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創建儲存庫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本地端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初始化</a:t>
              </a:r>
            </a:p>
          </p:txBody>
        </p:sp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5F89E8BE-634A-5163-0BDE-0D760E4BC7BF}"/>
                </a:ext>
              </a:extLst>
            </p:cNvPr>
            <p:cNvSpPr/>
            <p:nvPr/>
          </p:nvSpPr>
          <p:spPr>
            <a:xfrm rot="21600000">
              <a:off x="4256320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合併儲存庫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設置遠端庫</a:t>
              </a:r>
              <a:endParaRPr lang="en-US" altLang="zh-TW" sz="2400" kern="1200" dirty="0">
                <a:latin typeface="+mn-lt"/>
                <a:ea typeface="新細明體" panose="02020500000000000000" pitchFamily="18" charset="-120"/>
                <a:cs typeface="+mn-cs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強制合併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複製合併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分支合併</a:t>
              </a:r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B300B62D-0FB1-8680-F498-4E88F6ACEB79}"/>
                </a:ext>
              </a:extLst>
            </p:cNvPr>
            <p:cNvSpPr/>
            <p:nvPr/>
          </p:nvSpPr>
          <p:spPr>
            <a:xfrm rot="21600000">
              <a:off x="7029485" y="1818479"/>
              <a:ext cx="2579687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0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檔案傳輸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本地到遠端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遠端到本地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/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在本地端設置遠端儲存庫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8CA1471-2486-DBB8-3DCF-9FC5A2FEB115}"/>
              </a:ext>
            </a:extLst>
          </p:cNvPr>
          <p:cNvSpPr txBox="1"/>
          <p:nvPr/>
        </p:nvSpPr>
        <p:spPr>
          <a:xfrm>
            <a:off x="854596" y="1811255"/>
            <a:ext cx="8116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+mj-lt"/>
              </a:rPr>
              <a:t>git remote add –u origin &lt;</a:t>
            </a:r>
            <a:r>
              <a:rPr lang="en-US" altLang="zh-TW" sz="3200" dirty="0" err="1">
                <a:latin typeface="+mj-lt"/>
              </a:rPr>
              <a:t>url</a:t>
            </a:r>
            <a:r>
              <a:rPr lang="en-US" altLang="zh-TW" sz="3200" dirty="0">
                <a:latin typeface="+mj-lt"/>
              </a:rPr>
              <a:t>&gt; </a:t>
            </a:r>
            <a:endParaRPr lang="zh-TW" altLang="en-US" sz="3200" dirty="0">
              <a:latin typeface="+mj-lt"/>
            </a:endParaRPr>
          </a:p>
        </p:txBody>
      </p:sp>
      <p:pic>
        <p:nvPicPr>
          <p:cNvPr id="4" name="圖片 3" descr="一張含有 文字, 電子產品, 螢幕擷取畫面, 軟體 的圖片">
            <a:extLst>
              <a:ext uri="{FF2B5EF4-FFF2-40B4-BE49-F238E27FC236}">
                <a16:creationId xmlns:a16="http://schemas.microsoft.com/office/drawing/2014/main" id="{E794200E-AABA-85F4-34ED-30D097DB9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7" y="2718318"/>
            <a:ext cx="6262325" cy="3304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 descr="一張含有 文字, 電子產品, 螢幕擷取畫面, 軟體 的圖片">
            <a:extLst>
              <a:ext uri="{FF2B5EF4-FFF2-40B4-BE49-F238E27FC236}">
                <a16:creationId xmlns:a16="http://schemas.microsoft.com/office/drawing/2014/main" id="{83719F48-B820-F044-CD8C-93C112EC2D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0"/>
          <a:stretch/>
        </p:blipFill>
        <p:spPr>
          <a:xfrm>
            <a:off x="7127500" y="2779952"/>
            <a:ext cx="4956398" cy="2158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824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強制合併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92222" y="5511753"/>
            <a:ext cx="8116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b="1" dirty="0">
                <a:solidFill>
                  <a:srgbClr val="FF0000"/>
                </a:solidFill>
              </a:rPr>
              <a:t>fatal: refusing to merge unrelated histories</a:t>
            </a:r>
            <a:r>
              <a:rPr lang="en-US" altLang="zh-TW" b="1" dirty="0"/>
              <a:t> </a:t>
            </a:r>
          </a:p>
          <a:p>
            <a:r>
              <a:rPr lang="zh-TW" altLang="en-US" dirty="0"/>
              <a:t>通常是因為你的本地分支和遠端分支的歷史（</a:t>
            </a:r>
            <a:r>
              <a:rPr lang="en-US" altLang="zh-TW" dirty="0"/>
              <a:t>commit </a:t>
            </a:r>
            <a:r>
              <a:rPr lang="zh-TW" altLang="en-US" dirty="0"/>
              <a:t>歷史）是不相關的，而 </a:t>
            </a:r>
            <a:r>
              <a:rPr lang="en-US" altLang="zh-TW" dirty="0"/>
              <a:t>Git </a:t>
            </a:r>
            <a:r>
              <a:rPr lang="zh-TW" altLang="en-US" dirty="0"/>
              <a:t>默認不允許這樣的合併。</a:t>
            </a:r>
          </a:p>
        </p:txBody>
      </p:sp>
      <p:pic>
        <p:nvPicPr>
          <p:cNvPr id="5" name="圖片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5888FC87-361F-ED58-DD70-71C0097AD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22" y="1718712"/>
            <a:ext cx="5524540" cy="36385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4771C5C-FA19-7C6B-18E0-D6ADF3492E15}"/>
              </a:ext>
            </a:extLst>
          </p:cNvPr>
          <p:cNvSpPr txBox="1"/>
          <p:nvPr/>
        </p:nvSpPr>
        <p:spPr>
          <a:xfrm>
            <a:off x="6842449" y="2431081"/>
            <a:ext cx="51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git pull origin main --allow-unrelated-histories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8" name="圖片 7" descr="一張含有 文字, 電子產品, 螢幕擷取畫面, 軟體 的圖片">
            <a:extLst>
              <a:ext uri="{FF2B5EF4-FFF2-40B4-BE49-F238E27FC236}">
                <a16:creationId xmlns:a16="http://schemas.microsoft.com/office/drawing/2014/main" id="{269A1CC6-B171-85BF-5B7B-93428F543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9" r="3174" b="7529"/>
          <a:stretch/>
        </p:blipFill>
        <p:spPr>
          <a:xfrm>
            <a:off x="6842449" y="2946331"/>
            <a:ext cx="5181564" cy="103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9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1570</TotalTime>
  <Words>501</Words>
  <Application>Microsoft Office PowerPoint</Application>
  <PresentationFormat>寬螢幕</PresentationFormat>
  <Paragraphs>84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-apple-system</vt:lpstr>
      <vt:lpstr>Monaco</vt:lpstr>
      <vt:lpstr>華康宗楷體W7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Lyndon Yeh</dc:creator>
  <cp:lastModifiedBy>Lyndon Yeh</cp:lastModifiedBy>
  <cp:revision>16</cp:revision>
  <dcterms:created xsi:type="dcterms:W3CDTF">2023-11-04T01:16:35Z</dcterms:created>
  <dcterms:modified xsi:type="dcterms:W3CDTF">2023-12-12T00:28:36Z</dcterms:modified>
</cp:coreProperties>
</file>